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x="14630400" cy="8229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" Type="http://schemas.openxmlformats.org/officeDocument/2006/relationships/presProps" Target="presProps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" Type="http://schemas.openxmlformats.org/officeDocument/2006/relationships/viewProps" Target="viewProps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3" Type="http://schemas.openxmlformats.org/officeDocument/2006/relationships/image" Target="../media/image14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EDE3D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743200" y="2286000"/>
            <a:ext cx="64008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4800" b="1">
                <a:latin typeface="Liberation Serif"/>
              </a:defRPr>
            </a:pPr>
            <a:r>
              <a:t>ALICE 3 photon analysis via PCM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3657600"/>
            <a:ext cx="6400800" cy="6400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3000">
                <a:latin typeface="Liberation Serif"/>
              </a:defRPr>
            </a:pPr>
            <a:r>
              <a:t>Abhishek Nath</a:t>
            </a:r>
          </a:p>
          <a:p>
            <a:pPr>
              <a:defRPr sz="3000">
                <a:latin typeface="Liberation Serif"/>
              </a:defRPr>
            </a:pPr>
            <a:r>
              <a:t>Dept. of Physics and Astronomy</a:t>
            </a:r>
          </a:p>
          <a:p>
            <a:pPr>
              <a:defRPr sz="3000">
                <a:latin typeface="Liberation Serif"/>
              </a:defRPr>
            </a:pPr>
            <a:r>
              <a:t>PI, Uni Heidelberg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0" y="6858000"/>
            <a:ext cx="6400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400">
                <a:latin typeface="Liberation Serif"/>
              </a:defRPr>
            </a:pPr>
            <a:r>
              <a:t>18th Nov 2022 : Update on Systematic studies</a:t>
            </a:r>
          </a:p>
        </p:txBody>
      </p:sp>
      <p:pic>
        <p:nvPicPr>
          <p:cNvPr id="5" name="Picture 4" descr="ALICE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0" y="457200"/>
            <a:ext cx="1371600" cy="1371600"/>
          </a:xfrm>
          <a:prstGeom prst="rect">
            <a:avLst/>
          </a:prstGeom>
        </p:spPr>
      </p:pic>
      <p:pic>
        <p:nvPicPr>
          <p:cNvPr id="6" name="Picture 5" descr="Heidelber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0" y="2286000"/>
            <a:ext cx="1371600" cy="1371600"/>
          </a:xfrm>
          <a:prstGeom prst="rect">
            <a:avLst/>
          </a:prstGeom>
        </p:spPr>
      </p:pic>
      <p:pic>
        <p:nvPicPr>
          <p:cNvPr id="7" name="Picture 6" descr="HighRR_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600" y="3657600"/>
            <a:ext cx="1371600" cy="1371600"/>
          </a:xfrm>
          <a:prstGeom prst="rect">
            <a:avLst/>
          </a:prstGeom>
        </p:spPr>
      </p:pic>
      <p:pic>
        <p:nvPicPr>
          <p:cNvPr id="8" name="Picture 7" descr="PI_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0" y="5029200"/>
            <a:ext cx="13716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4630400" cy="1828800"/>
          </a:xfrm>
          <a:prstGeom prst="rect">
            <a:avLst/>
          </a:prstGeom>
          <a:solidFill>
            <a:srgbClr val="3139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PbPb Results: Opening angle</a:t>
            </a:r>
          </a:p>
        </p:txBody>
      </p:sp>
      <p:pic>
        <p:nvPicPr>
          <p:cNvPr id="4" name="Picture 3" descr="meson_openingangle_Pi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6400800" cy="6400800"/>
          </a:xfrm>
          <a:prstGeom prst="rect">
            <a:avLst/>
          </a:prstGeom>
        </p:spPr>
      </p:pic>
      <p:pic>
        <p:nvPicPr>
          <p:cNvPr id="5" name="Picture 4" descr="meson_openingangle_Et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600200"/>
            <a:ext cx="6400800" cy="6400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9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4630400" cy="1828800"/>
          </a:xfrm>
          <a:prstGeom prst="rect">
            <a:avLst/>
          </a:prstGeom>
          <a:solidFill>
            <a:srgbClr val="3139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PbPb Results: Signal Fit Pi0 B</a:t>
            </a:r>
          </a:p>
        </p:txBody>
      </p:sp>
      <p:pic>
        <p:nvPicPr>
          <p:cNvPr id="4" name="Picture 3" descr="MesonSubtractedPureGaussianF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12801600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10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4630400" cy="1828800"/>
          </a:xfrm>
          <a:prstGeom prst="rect">
            <a:avLst/>
          </a:prstGeom>
          <a:solidFill>
            <a:srgbClr val="3139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PbPb Results: Signal Fit Pi0 F</a:t>
            </a:r>
          </a:p>
        </p:txBody>
      </p:sp>
      <p:pic>
        <p:nvPicPr>
          <p:cNvPr id="4" name="Picture 3" descr="MesonSubtractedPureGaussianF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12801600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11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4630400" cy="1828800"/>
          </a:xfrm>
          <a:prstGeom prst="rect">
            <a:avLst/>
          </a:prstGeom>
          <a:solidFill>
            <a:srgbClr val="3139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PbPb Results: Signal Fit Eta B</a:t>
            </a:r>
          </a:p>
        </p:txBody>
      </p:sp>
      <p:pic>
        <p:nvPicPr>
          <p:cNvPr id="4" name="Picture 3" descr="MesonSubtractedPureGaussianF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12801600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12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4630400" cy="1828800"/>
          </a:xfrm>
          <a:prstGeom prst="rect">
            <a:avLst/>
          </a:prstGeom>
          <a:solidFill>
            <a:srgbClr val="3139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PbPb Results: Signal Fit Eta F</a:t>
            </a:r>
          </a:p>
        </p:txBody>
      </p:sp>
      <p:pic>
        <p:nvPicPr>
          <p:cNvPr id="4" name="Picture 3" descr="MesonSubtractedPureGaussianF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12801600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13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4630400" cy="1828800"/>
          </a:xfrm>
          <a:prstGeom prst="rect">
            <a:avLst/>
          </a:prstGeom>
          <a:solidFill>
            <a:srgbClr val="3139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PbPb Results Pi0 B: Signal and Background comparison</a:t>
            </a:r>
          </a:p>
        </p:txBody>
      </p:sp>
      <p:pic>
        <p:nvPicPr>
          <p:cNvPr id="4" name="Picture 3" descr="meson_signaland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12801600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14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4630400" cy="1828800"/>
          </a:xfrm>
          <a:prstGeom prst="rect">
            <a:avLst/>
          </a:prstGeom>
          <a:solidFill>
            <a:srgbClr val="3139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PbPb Results Pi0 F: Signal and Background comparison</a:t>
            </a:r>
          </a:p>
        </p:txBody>
      </p:sp>
      <p:pic>
        <p:nvPicPr>
          <p:cNvPr id="4" name="Picture 3" descr="meson_signaland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12801600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15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4630400" cy="1828800"/>
          </a:xfrm>
          <a:prstGeom prst="rect">
            <a:avLst/>
          </a:prstGeom>
          <a:solidFill>
            <a:srgbClr val="3139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PbPb Results Eta B: Signal and Background comparison</a:t>
            </a:r>
          </a:p>
        </p:txBody>
      </p:sp>
      <p:pic>
        <p:nvPicPr>
          <p:cNvPr id="4" name="Picture 3" descr="meson_signaland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12801600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16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4630400" cy="1828800"/>
          </a:xfrm>
          <a:prstGeom prst="rect">
            <a:avLst/>
          </a:prstGeom>
          <a:solidFill>
            <a:srgbClr val="3139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PbPb Results Eta F: Signal and Background comparison</a:t>
            </a:r>
          </a:p>
        </p:txBody>
      </p:sp>
      <p:pic>
        <p:nvPicPr>
          <p:cNvPr id="4" name="Picture 3" descr="meson_signaland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12801600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17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PbPb Results: Gaussian fitted mass</a:t>
            </a:r>
          </a:p>
        </p:txBody>
      </p:sp>
      <p:pic>
        <p:nvPicPr>
          <p:cNvPr id="3" name="Picture 2" descr="meson_FIT_m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00200"/>
            <a:ext cx="5486400" cy="2743200"/>
          </a:xfrm>
          <a:prstGeom prst="rect">
            <a:avLst/>
          </a:prstGeom>
        </p:spPr>
      </p:pic>
      <p:pic>
        <p:nvPicPr>
          <p:cNvPr id="4" name="Picture 3" descr="meson_FIT_mu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343400"/>
            <a:ext cx="5486400" cy="2743200"/>
          </a:xfrm>
          <a:prstGeom prst="rect">
            <a:avLst/>
          </a:prstGeom>
        </p:spPr>
      </p:pic>
      <p:pic>
        <p:nvPicPr>
          <p:cNvPr id="5" name="Picture 4" descr="meson_FIT_mu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1600200"/>
            <a:ext cx="5486400" cy="2743200"/>
          </a:xfrm>
          <a:prstGeom prst="rect">
            <a:avLst/>
          </a:prstGeom>
        </p:spPr>
      </p:pic>
      <p:pic>
        <p:nvPicPr>
          <p:cNvPr id="6" name="Picture 5" descr="meson_FIT_mu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4343400"/>
            <a:ext cx="5486400" cy="274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18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0"/>
            <a:ext cx="6400800" cy="5943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3200" b="1">
                <a:latin typeface="Liberation Serif"/>
              </a:defRPr>
            </a:pPr>
            <a:r>
              <a:t>Neutral meson Monte-Carlo </a:t>
            </a:r>
            <a:br/>
            <a:r>
              <a:t>performance studies using PCM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914400" y="4114800"/>
          <a:ext cx="68580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2286000"/>
                <a:gridCol w="2286000"/>
              </a:tblGrid>
              <a:tr h="228600">
                <a:tc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Barrel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Forward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t>Rapidity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0&lt;|y|&lt;1.3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1.75&lt;|y|&lt;4 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t>Conversion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R&lt;22 cm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0&lt;Z&lt;135 cm 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t>Reconstruction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 layers </a:t>
                      </a:r>
                    </a:p>
                    <a:p>
                      <a:r>
                        <a:t>22&lt;R&lt;100 cm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 disks </a:t>
                      </a:r>
                    </a:p>
                    <a:p>
                      <a:r>
                        <a:t>135&lt;|Z|&lt;200 cm 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14400" y="5943600"/>
            <a:ext cx="5486400" cy="2743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>
                <a:latin typeface="Liberation Serif"/>
              </a:defRPr>
            </a:pPr>
            <a:r>
              <a:t>- Full simulations of pp √s = 14 and </a:t>
            </a:r>
            <a:br/>
            <a:r>
              <a:t> PbPb √s = 5.52 TeV using PYTHIA 8.2</a:t>
            </a:r>
            <a:br/>
          </a:p>
          <a:p>
            <a:pPr>
              <a:defRPr sz="1800">
                <a:latin typeface="Liberation Serif"/>
              </a:defRPr>
            </a:pPr>
            <a:r>
              <a:t>- pp: 9.6∗10^6 ; PbPb: 19k events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14400" y="2286000"/>
            <a:ext cx="1828800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/>
            </a:pPr>
            <a:r>
              <a:t>Event Generator</a:t>
            </a:r>
          </a:p>
        </p:txBody>
      </p:sp>
      <p:sp>
        <p:nvSpPr>
          <p:cNvPr id="6" name="Right Arrow 5"/>
          <p:cNvSpPr/>
          <p:nvPr/>
        </p:nvSpPr>
        <p:spPr>
          <a:xfrm>
            <a:off x="2880360" y="2743200"/>
            <a:ext cx="685800" cy="13716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051560" y="2743200"/>
            <a:ext cx="4114800" cy="3657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>
                <a:latin typeface="Liberation Serif"/>
              </a:defRPr>
            </a:pPr>
            <a:r>
              <a:t>	Full </a:t>
            </a:r>
            <a:br/>
            <a:r>
              <a:t>simulations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657600" y="2286000"/>
            <a:ext cx="1828800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/>
            </a:pPr>
            <a:r>
              <a:t>Photon Performance</a:t>
            </a:r>
          </a:p>
        </p:txBody>
      </p:sp>
      <p:sp>
        <p:nvSpPr>
          <p:cNvPr id="9" name="Right Arrow 8"/>
          <p:cNvSpPr/>
          <p:nvPr/>
        </p:nvSpPr>
        <p:spPr>
          <a:xfrm>
            <a:off x="5623560" y="2743200"/>
            <a:ext cx="685800" cy="13716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840480" y="2743200"/>
            <a:ext cx="4114800" cy="3657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>
                <a:latin typeface="Liberation Serif"/>
              </a:defRPr>
            </a:pPr>
            <a:r>
              <a:t>	Fast </a:t>
            </a:r>
            <a:br/>
            <a:r>
              <a:t>simulations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400800" y="2286000"/>
            <a:ext cx="1828800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/>
            </a:pPr>
            <a:r>
              <a:t>Meson Performance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1</a:t>
            </a:r>
          </a:p>
        </p:txBody>
      </p:sp>
      <p:pic>
        <p:nvPicPr>
          <p:cNvPr id="13" name="Picture 12" descr="vertex_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914400"/>
            <a:ext cx="3657600" cy="3657600"/>
          </a:xfrm>
          <a:prstGeom prst="rect">
            <a:avLst/>
          </a:prstGeom>
        </p:spPr>
      </p:pic>
      <p:pic>
        <p:nvPicPr>
          <p:cNvPr id="14" name="Picture 13" descr="vertex_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45720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PbPb Results: Gaussian fitted sigma</a:t>
            </a:r>
          </a:p>
        </p:txBody>
      </p:sp>
      <p:pic>
        <p:nvPicPr>
          <p:cNvPr id="3" name="Picture 2" descr="meson_FIT_sigm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00200"/>
            <a:ext cx="5486400" cy="2743200"/>
          </a:xfrm>
          <a:prstGeom prst="rect">
            <a:avLst/>
          </a:prstGeom>
        </p:spPr>
      </p:pic>
      <p:pic>
        <p:nvPicPr>
          <p:cNvPr id="4" name="Picture 3" descr="meson_FIT_sigm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343400"/>
            <a:ext cx="5486400" cy="2743200"/>
          </a:xfrm>
          <a:prstGeom prst="rect">
            <a:avLst/>
          </a:prstGeom>
        </p:spPr>
      </p:pic>
      <p:pic>
        <p:nvPicPr>
          <p:cNvPr id="5" name="Picture 4" descr="meson_FIT_sigm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1600200"/>
            <a:ext cx="5486400" cy="2743200"/>
          </a:xfrm>
          <a:prstGeom prst="rect">
            <a:avLst/>
          </a:prstGeom>
        </p:spPr>
      </p:pic>
      <p:pic>
        <p:nvPicPr>
          <p:cNvPr id="6" name="Picture 5" descr="meson_FIT_sigm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4343400"/>
            <a:ext cx="5486400" cy="274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19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PbPb Results: Net Background and Net Signal</a:t>
            </a:r>
          </a:p>
        </p:txBody>
      </p:sp>
      <p:pic>
        <p:nvPicPr>
          <p:cNvPr id="3" name="Picture 2" descr="meson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6400800" cy="6400800"/>
          </a:xfrm>
          <a:prstGeom prst="rect">
            <a:avLst/>
          </a:prstGeom>
        </p:spPr>
      </p:pic>
      <p:pic>
        <p:nvPicPr>
          <p:cNvPr id="4" name="Picture 3" descr="meson_sig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600200"/>
            <a:ext cx="6400800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20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PbPb Results: signal to background ratio and Significance</a:t>
            </a:r>
          </a:p>
        </p:txBody>
      </p:sp>
      <p:pic>
        <p:nvPicPr>
          <p:cNvPr id="3" name="Picture 2" descr="meson_signalVS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6400800" cy="6400800"/>
          </a:xfrm>
          <a:prstGeom prst="rect">
            <a:avLst/>
          </a:prstGeom>
        </p:spPr>
      </p:pic>
      <p:pic>
        <p:nvPicPr>
          <p:cNvPr id="4" name="Picture 3" descr="meson_significance_A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600200"/>
            <a:ext cx="6400800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21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0" y="3657600"/>
            <a:ext cx="6400800" cy="5943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3200" b="1">
                <a:latin typeface="Liberation Serif"/>
              </a:defRPr>
            </a:pPr>
            <a:r>
              <a:t>pp results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pp Results: Mass resolution Pi0 </a:t>
            </a:r>
          </a:p>
        </p:txBody>
      </p:sp>
      <p:pic>
        <p:nvPicPr>
          <p:cNvPr id="3" name="Picture 2" descr="meson_MassResolution_Pi0_Barre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6400800" cy="6400800"/>
          </a:xfrm>
          <a:prstGeom prst="rect">
            <a:avLst/>
          </a:prstGeom>
        </p:spPr>
      </p:pic>
      <p:pic>
        <p:nvPicPr>
          <p:cNvPr id="4" name="Picture 3" descr="meson_MassResolution_Pi0_Forwar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600200"/>
            <a:ext cx="6400800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23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pp Results: Mass resolution Eta </a:t>
            </a:r>
          </a:p>
        </p:txBody>
      </p:sp>
      <p:pic>
        <p:nvPicPr>
          <p:cNvPr id="3" name="Picture 2" descr="meson_MassResolution_Eta_Barre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6400800" cy="6400800"/>
          </a:xfrm>
          <a:prstGeom prst="rect">
            <a:avLst/>
          </a:prstGeom>
        </p:spPr>
      </p:pic>
      <p:pic>
        <p:nvPicPr>
          <p:cNvPr id="4" name="Picture 3" descr="meson_MassResolution_Eta_Forwar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600200"/>
            <a:ext cx="6400800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24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pp Results: Acceptance and Efficiency </a:t>
            </a:r>
          </a:p>
        </p:txBody>
      </p:sp>
      <p:pic>
        <p:nvPicPr>
          <p:cNvPr id="3" name="Picture 2" descr="Acceptance_meson_A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6400800" cy="6400800"/>
          </a:xfrm>
          <a:prstGeom prst="rect">
            <a:avLst/>
          </a:prstGeom>
        </p:spPr>
      </p:pic>
      <p:pic>
        <p:nvPicPr>
          <p:cNvPr id="4" name="Picture 3" descr="meson_Effecienc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600200"/>
            <a:ext cx="6400800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25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pp Results: Net Efficiency and PYTHIA dN/dy</a:t>
            </a:r>
          </a:p>
        </p:txBody>
      </p:sp>
      <p:pic>
        <p:nvPicPr>
          <p:cNvPr id="3" name="Picture 2" descr="meson_NetEffecienc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6400800" cy="6400800"/>
          </a:xfrm>
          <a:prstGeom prst="rect">
            <a:avLst/>
          </a:prstGeom>
        </p:spPr>
      </p:pic>
      <p:pic>
        <p:nvPicPr>
          <p:cNvPr id="4" name="Picture 3" descr="meson_dNdyPythi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600200"/>
            <a:ext cx="6400800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26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pp Results: Opening angle</a:t>
            </a:r>
          </a:p>
        </p:txBody>
      </p:sp>
      <p:pic>
        <p:nvPicPr>
          <p:cNvPr id="3" name="Picture 2" descr="meson_openingangle_Pi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6400800" cy="6400800"/>
          </a:xfrm>
          <a:prstGeom prst="rect">
            <a:avLst/>
          </a:prstGeom>
        </p:spPr>
      </p:pic>
      <p:pic>
        <p:nvPicPr>
          <p:cNvPr id="4" name="Picture 3" descr="meson_openingangle_Et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600200"/>
            <a:ext cx="6400800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27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pp Results: Signal Fit Pi0 B</a:t>
            </a:r>
          </a:p>
        </p:txBody>
      </p:sp>
      <p:pic>
        <p:nvPicPr>
          <p:cNvPr id="3" name="Picture 2" descr="MesonSubtractedPureGaussianF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12801600" cy="640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28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0"/>
            <a:ext cx="6400800" cy="5943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3200" b="1">
                <a:latin typeface="Liberation Serif"/>
              </a:defRPr>
            </a:pPr>
            <a:r>
              <a:t>ALICE 3 and recent developments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0" y="1371600"/>
            <a:ext cx="4572000" cy="3657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>
                <a:latin typeface="Liberation Serif"/>
              </a:defRPr>
            </a:pPr>
            <a:r>
              <a:t>- ALICE 3: An ultra-light silicon wafer</a:t>
            </a:r>
            <a:br/>
            <a:r>
              <a:t> based detector system with very</a:t>
            </a:r>
            <a:br/>
            <a:r>
              <a:t> low momentum tracking capabilities for</a:t>
            </a:r>
            <a:br/>
            <a:r>
              <a:t> high luminosity collisions</a:t>
            </a:r>
            <a:br/>
          </a:p>
          <a:p>
            <a:pPr>
              <a:defRPr sz="1800">
                <a:latin typeface="Liberation Serif"/>
              </a:defRPr>
            </a:pPr>
            <a:r>
              <a:t>- High-resolution vertex detector,</a:t>
            </a:r>
            <a:br/>
            <a:r>
              <a:t> PID over large acceptance</a:t>
            </a:r>
            <a:br/>
          </a:p>
          <a:p>
            <a:pPr>
              <a:defRPr sz="1800">
                <a:latin typeface="Liberation Serif"/>
              </a:defRPr>
            </a:pPr>
            <a:r>
              <a:t>- Photons (1 MeV/c - 50 GeV/c), </a:t>
            </a:r>
            <a:br/>
            <a:r>
              <a:t>wide rapidity range (|y | &lt; 4) :</a:t>
            </a:r>
            <a:br/>
            <a:r>
              <a:t> → ECAL</a:t>
            </a:r>
            <a:br/>
            <a:r>
              <a:t> → FCT</a:t>
            </a:r>
            <a:br/>
            <a:r>
              <a:t> → PCM</a:t>
            </a:r>
            <a:br/>
          </a:p>
        </p:txBody>
      </p:sp>
      <p:pic>
        <p:nvPicPr>
          <p:cNvPr id="4" name="Picture 3" descr="ALIC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5029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pp Results: Signal Fit Pi0 F</a:t>
            </a:r>
          </a:p>
        </p:txBody>
      </p:sp>
      <p:pic>
        <p:nvPicPr>
          <p:cNvPr id="3" name="Picture 2" descr="MesonSubtractedPureGaussianF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12801600" cy="640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29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pp Results: Signal Fit Eta B</a:t>
            </a:r>
          </a:p>
        </p:txBody>
      </p:sp>
      <p:pic>
        <p:nvPicPr>
          <p:cNvPr id="3" name="Picture 2" descr="MesonSubtractedPureGaussianF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12801600" cy="640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30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pp Results: Signal Fit Eta F</a:t>
            </a:r>
          </a:p>
        </p:txBody>
      </p:sp>
      <p:pic>
        <p:nvPicPr>
          <p:cNvPr id="3" name="Picture 2" descr="MesonSubtractedPureGaussianF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12801600" cy="640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31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pp Results Pi0 B: Signal and Background comparison</a:t>
            </a:r>
          </a:p>
        </p:txBody>
      </p:sp>
      <p:pic>
        <p:nvPicPr>
          <p:cNvPr id="3" name="Picture 2" descr="meson_signaland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12801600" cy="640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32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pp Results Pi0 F: Signal and Background comparison</a:t>
            </a:r>
          </a:p>
        </p:txBody>
      </p:sp>
      <p:pic>
        <p:nvPicPr>
          <p:cNvPr id="3" name="Picture 2" descr="meson_signaland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12801600" cy="640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33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pp Results Eta B: Signal and Background comparison</a:t>
            </a:r>
          </a:p>
        </p:txBody>
      </p:sp>
      <p:pic>
        <p:nvPicPr>
          <p:cNvPr id="3" name="Picture 2" descr="meson_signaland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12801600" cy="640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34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pp Results Eta F: Signal and Background comparison</a:t>
            </a:r>
          </a:p>
        </p:txBody>
      </p:sp>
      <p:pic>
        <p:nvPicPr>
          <p:cNvPr id="3" name="Picture 2" descr="meson_signaland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12801600" cy="640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35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pp Results: Gaussian fitted mass</a:t>
            </a:r>
          </a:p>
        </p:txBody>
      </p:sp>
      <p:pic>
        <p:nvPicPr>
          <p:cNvPr id="3" name="Picture 2" descr="meson_FIT_m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00200"/>
            <a:ext cx="5486400" cy="2743200"/>
          </a:xfrm>
          <a:prstGeom prst="rect">
            <a:avLst/>
          </a:prstGeom>
        </p:spPr>
      </p:pic>
      <p:pic>
        <p:nvPicPr>
          <p:cNvPr id="4" name="Picture 3" descr="meson_FIT_mu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343400"/>
            <a:ext cx="5486400" cy="2743200"/>
          </a:xfrm>
          <a:prstGeom prst="rect">
            <a:avLst/>
          </a:prstGeom>
        </p:spPr>
      </p:pic>
      <p:pic>
        <p:nvPicPr>
          <p:cNvPr id="5" name="Picture 4" descr="meson_FIT_mu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1600200"/>
            <a:ext cx="5486400" cy="2743200"/>
          </a:xfrm>
          <a:prstGeom prst="rect">
            <a:avLst/>
          </a:prstGeom>
        </p:spPr>
      </p:pic>
      <p:pic>
        <p:nvPicPr>
          <p:cNvPr id="6" name="Picture 5" descr="meson_FIT_mu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4343400"/>
            <a:ext cx="5486400" cy="274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36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pp Results: Gaussian fitted sigma</a:t>
            </a:r>
          </a:p>
        </p:txBody>
      </p:sp>
      <p:pic>
        <p:nvPicPr>
          <p:cNvPr id="3" name="Picture 2" descr="meson_FIT_sigm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00200"/>
            <a:ext cx="5486400" cy="2743200"/>
          </a:xfrm>
          <a:prstGeom prst="rect">
            <a:avLst/>
          </a:prstGeom>
        </p:spPr>
      </p:pic>
      <p:pic>
        <p:nvPicPr>
          <p:cNvPr id="4" name="Picture 3" descr="meson_FIT_sigm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343400"/>
            <a:ext cx="5486400" cy="2743200"/>
          </a:xfrm>
          <a:prstGeom prst="rect">
            <a:avLst/>
          </a:prstGeom>
        </p:spPr>
      </p:pic>
      <p:pic>
        <p:nvPicPr>
          <p:cNvPr id="5" name="Picture 4" descr="meson_FIT_sigm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1600200"/>
            <a:ext cx="5486400" cy="2743200"/>
          </a:xfrm>
          <a:prstGeom prst="rect">
            <a:avLst/>
          </a:prstGeom>
        </p:spPr>
      </p:pic>
      <p:pic>
        <p:nvPicPr>
          <p:cNvPr id="6" name="Picture 5" descr="meson_FIT_sigm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4343400"/>
            <a:ext cx="5486400" cy="274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37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pp Results: Net Background and Net Signal</a:t>
            </a:r>
          </a:p>
        </p:txBody>
      </p:sp>
      <p:pic>
        <p:nvPicPr>
          <p:cNvPr id="3" name="Picture 2" descr="meson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6400800" cy="6400800"/>
          </a:xfrm>
          <a:prstGeom prst="rect">
            <a:avLst/>
          </a:prstGeom>
        </p:spPr>
      </p:pic>
      <p:pic>
        <p:nvPicPr>
          <p:cNvPr id="4" name="Picture 3" descr="meson_sig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600200"/>
            <a:ext cx="6400800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38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0"/>
            <a:ext cx="6400800" cy="5943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3200" b="1">
                <a:latin typeface="Liberation Serif"/>
              </a:defRPr>
            </a:pPr>
            <a:r>
              <a:t>PCM &amp; Direct Photons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29600" y="5486400"/>
            <a:ext cx="4572000" cy="3657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>
                <a:latin typeface="Liberation Serif"/>
              </a:defRPr>
            </a:pPr>
            <a:r>
              <a:t>- Can escape QCD medium without </a:t>
            </a:r>
            <a:br/>
            <a:r>
              <a:t> being affected</a:t>
            </a:r>
            <a:br/>
          </a:p>
          <a:p>
            <a:pPr>
              <a:defRPr sz="1800">
                <a:latin typeface="Liberation Serif"/>
              </a:defRPr>
            </a:pPr>
            <a:r>
              <a:t>- Carry information on medium’s space-time expansion </a:t>
            </a:r>
            <a:br/>
            <a:r>
              <a:t>and temperature: hadron matter phase diagram</a:t>
            </a:r>
            <a:br/>
          </a:p>
          <a:p>
            <a:pPr>
              <a:defRPr sz="1800">
                <a:latin typeface="Liberation Serif"/>
              </a:defRPr>
            </a:pPr>
            <a:r>
              <a:t>- High precision decay photon measurement necessary. </a:t>
            </a:r>
            <a:br/>
            <a:r>
              <a:t>Main contributions from π0 and η mesons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914400"/>
            <a:ext cx="4572000" cy="3657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>
                <a:latin typeface="Liberation Serif"/>
              </a:defRPr>
            </a:pPr>
            <a:r>
              <a:t>- PCM :Converted photons measured by </a:t>
            </a:r>
            <a:br/>
            <a:r>
              <a:t>reconstructing e+e− pairs using a V0</a:t>
            </a:r>
            <a:br/>
            <a:r>
              <a:t> algorithm.</a:t>
            </a:r>
            <a:br/>
          </a:p>
          <a:p>
            <a:pPr>
              <a:defRPr sz="1800">
                <a:latin typeface="Liberation Serif"/>
              </a:defRPr>
            </a:pPr>
            <a:r>
              <a:t>- Photon momentum resolution </a:t>
            </a:r>
            <a:br/>
            <a:r>
              <a:t>linked to charged particle </a:t>
            </a:r>
            <a:br/>
            <a:r>
              <a:t>momentum resolution.</a:t>
            </a:r>
            <a:br/>
          </a:p>
          <a:p>
            <a:pPr>
              <a:defRPr sz="1800">
                <a:latin typeface="Liberation Serif"/>
              </a:defRPr>
            </a:pPr>
            <a:r>
              <a:t>- Good measurement at low p_{T}</a:t>
            </a:r>
            <a:br/>
          </a:p>
          <a:p>
            <a:pPr>
              <a:defRPr sz="1800">
                <a:latin typeface="Liberation Serif"/>
              </a:defRPr>
            </a:pPr>
            <a:r>
              <a:t>- π0 and η are reconstructed </a:t>
            </a:r>
            <a:br/>
            <a:r>
              <a:t>in their respective 2γ decay channel</a:t>
            </a:r>
            <a:br/>
          </a:p>
        </p:txBody>
      </p:sp>
      <p:pic>
        <p:nvPicPr>
          <p:cNvPr id="5" name="Picture 4" descr="PC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4572000"/>
            <a:ext cx="5029200" cy="3200400"/>
          </a:xfrm>
          <a:prstGeom prst="rect">
            <a:avLst/>
          </a:prstGeom>
        </p:spPr>
      </p:pic>
      <p:pic>
        <p:nvPicPr>
          <p:cNvPr id="6" name="Picture 5" descr="CocktailGammasRatioToAll_0_80_10210a13_0d200009ab770c00amd0404000_01521015000000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685800"/>
            <a:ext cx="41148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pp Results: signal to background ratio and Significance</a:t>
            </a:r>
          </a:p>
        </p:txBody>
      </p:sp>
      <p:pic>
        <p:nvPicPr>
          <p:cNvPr id="3" name="Picture 2" descr="meson_signalVS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6400800" cy="6400800"/>
          </a:xfrm>
          <a:prstGeom prst="rect">
            <a:avLst/>
          </a:prstGeom>
        </p:spPr>
      </p:pic>
      <p:pic>
        <p:nvPicPr>
          <p:cNvPr id="4" name="Picture 3" descr="meson_significance_A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600200"/>
            <a:ext cx="6400800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39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4630400" cy="1828800"/>
          </a:xfrm>
          <a:prstGeom prst="rect">
            <a:avLst/>
          </a:prstGeom>
          <a:solidFill>
            <a:srgbClr val="3139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4630400" cy="1828800"/>
          </a:xfrm>
          <a:prstGeom prst="rect">
            <a:avLst/>
          </a:prstGeom>
          <a:solidFill>
            <a:srgbClr val="3139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486400" y="3657600"/>
            <a:ext cx="6400800" cy="5943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3200" b="1">
                <a:latin typeface="Liberation Serif"/>
              </a:defRPr>
            </a:pPr>
            <a:r>
              <a:t>PbPb results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4630400" cy="1828800"/>
          </a:xfrm>
          <a:prstGeom prst="rect">
            <a:avLst/>
          </a:prstGeom>
          <a:solidFill>
            <a:srgbClr val="3139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PbPb Results: Mass resolution Pi0 </a:t>
            </a:r>
          </a:p>
        </p:txBody>
      </p:sp>
      <p:pic>
        <p:nvPicPr>
          <p:cNvPr id="4" name="Picture 3" descr="meson_MassResolution_Pi0_Barre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6400800" cy="6400800"/>
          </a:xfrm>
          <a:prstGeom prst="rect">
            <a:avLst/>
          </a:prstGeom>
        </p:spPr>
      </p:pic>
      <p:pic>
        <p:nvPicPr>
          <p:cNvPr id="5" name="Picture 4" descr="meson_MassResolution_Pi0_Forwar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600200"/>
            <a:ext cx="6400800" cy="6400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4630400" cy="1828800"/>
          </a:xfrm>
          <a:prstGeom prst="rect">
            <a:avLst/>
          </a:prstGeom>
          <a:solidFill>
            <a:srgbClr val="3139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PbPb Results: Mass resolution Eta </a:t>
            </a:r>
          </a:p>
        </p:txBody>
      </p:sp>
      <p:pic>
        <p:nvPicPr>
          <p:cNvPr id="4" name="Picture 3" descr="meson_MassResolution_Eta_Barre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6400800" cy="6400800"/>
          </a:xfrm>
          <a:prstGeom prst="rect">
            <a:avLst/>
          </a:prstGeom>
        </p:spPr>
      </p:pic>
      <p:pic>
        <p:nvPicPr>
          <p:cNvPr id="5" name="Picture 4" descr="meson_MassResolution_Eta_Forwar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600200"/>
            <a:ext cx="6400800" cy="6400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PbPb Results: Acceptance and Efficiency </a:t>
            </a:r>
          </a:p>
        </p:txBody>
      </p:sp>
      <p:pic>
        <p:nvPicPr>
          <p:cNvPr id="3" name="Picture 2" descr="Acceptance_meson_A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6400800" cy="6400800"/>
          </a:xfrm>
          <a:prstGeom prst="rect">
            <a:avLst/>
          </a:prstGeom>
        </p:spPr>
      </p:pic>
      <p:pic>
        <p:nvPicPr>
          <p:cNvPr id="4" name="Picture 3" descr="meson_Effecienc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600200"/>
            <a:ext cx="6400800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4630400" cy="1828800"/>
          </a:xfrm>
          <a:prstGeom prst="rect">
            <a:avLst/>
          </a:prstGeom>
          <a:solidFill>
            <a:srgbClr val="3139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PbPb Results: Net Efficiency and PYTHIA dN/dy</a:t>
            </a:r>
          </a:p>
        </p:txBody>
      </p:sp>
      <p:pic>
        <p:nvPicPr>
          <p:cNvPr id="4" name="Picture 3" descr="meson_Effecienc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6400800" cy="6400800"/>
          </a:xfrm>
          <a:prstGeom prst="rect">
            <a:avLst/>
          </a:prstGeom>
        </p:spPr>
      </p:pic>
      <p:pic>
        <p:nvPicPr>
          <p:cNvPr id="5" name="Picture 4" descr="meson_dNdyPythi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600200"/>
            <a:ext cx="6400800" cy="6400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